
<file path=[Content_Types].xml><?xml version="1.0" encoding="utf-8"?>
<Types xmlns="http://schemas.openxmlformats.org/package/2006/content-types"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25" r:id="rId1"/>
  </p:sldMasterIdLst>
  <p:sldIdLst>
    <p:sldId id="256" r:id="rId2"/>
    <p:sldId id="257" r:id="rId3"/>
    <p:sldId id="258" r:id="rId4"/>
    <p:sldId id="259" r:id="rId5"/>
    <p:sldId id="260" r:id="rId6"/>
    <p:sldId id="267" r:id="rId7"/>
    <p:sldId id="268" r:id="rId8"/>
    <p:sldId id="269" r:id="rId9"/>
    <p:sldId id="270" r:id="rId10"/>
    <p:sldId id="271" r:id="rId11"/>
    <p:sldId id="261" r:id="rId12"/>
    <p:sldId id="272" r:id="rId13"/>
    <p:sldId id="274" r:id="rId14"/>
    <p:sldId id="275" r:id="rId15"/>
    <p:sldId id="276" r:id="rId16"/>
    <p:sldId id="277" r:id="rId17"/>
    <p:sldId id="278" r:id="rId18"/>
    <p:sldId id="279" r:id="rId19"/>
    <p:sldId id="263" r:id="rId20"/>
    <p:sldId id="273" r:id="rId2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7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702" y="12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8300A3-5CC7-41CC-BE07-05FEF4666C81}" type="datetimeFigureOut">
              <a:rPr lang="ru-RU" smtClean="0"/>
              <a:t>07.02.2023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8E015A-900C-4902-9F2E-CD117C82EC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71601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8300A3-5CC7-41CC-BE07-05FEF4666C81}" type="datetimeFigureOut">
              <a:rPr lang="ru-RU" smtClean="0"/>
              <a:t>07.02.2023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8E015A-900C-4902-9F2E-CD117C82EC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25803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8300A3-5CC7-41CC-BE07-05FEF4666C81}" type="datetimeFigureOut">
              <a:rPr lang="ru-RU" smtClean="0"/>
              <a:t>07.02.2023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8E015A-900C-4902-9F2E-CD117C82ECEC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741534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8300A3-5CC7-41CC-BE07-05FEF4666C81}" type="datetimeFigureOut">
              <a:rPr lang="ru-RU" smtClean="0"/>
              <a:t>07.02.2023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8E015A-900C-4902-9F2E-CD117C82EC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13956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8300A3-5CC7-41CC-BE07-05FEF4666C81}" type="datetimeFigureOut">
              <a:rPr lang="ru-RU" smtClean="0"/>
              <a:t>07.02.2023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8E015A-900C-4902-9F2E-CD117C82ECEC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86037286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8300A3-5CC7-41CC-BE07-05FEF4666C81}" type="datetimeFigureOut">
              <a:rPr lang="ru-RU" smtClean="0"/>
              <a:t>07.02.2023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8E015A-900C-4902-9F2E-CD117C82EC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5466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8300A3-5CC7-41CC-BE07-05FEF4666C81}" type="datetimeFigureOut">
              <a:rPr lang="ru-RU" smtClean="0"/>
              <a:t>07.02.2023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8E015A-900C-4902-9F2E-CD117C82EC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43496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8300A3-5CC7-41CC-BE07-05FEF4666C81}" type="datetimeFigureOut">
              <a:rPr lang="ru-RU" smtClean="0"/>
              <a:t>07.02.2023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8E015A-900C-4902-9F2E-CD117C82EC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7208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8300A3-5CC7-41CC-BE07-05FEF4666C81}" type="datetimeFigureOut">
              <a:rPr lang="ru-RU" smtClean="0"/>
              <a:t>07.02.2023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8E015A-900C-4902-9F2E-CD117C82EC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23499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8300A3-5CC7-41CC-BE07-05FEF4666C81}" type="datetimeFigureOut">
              <a:rPr lang="ru-RU" smtClean="0"/>
              <a:t>07.02.2023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8E015A-900C-4902-9F2E-CD117C82EC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99757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8300A3-5CC7-41CC-BE07-05FEF4666C81}" type="datetimeFigureOut">
              <a:rPr lang="ru-RU" smtClean="0"/>
              <a:t>07.02.2023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8E015A-900C-4902-9F2E-CD117C82EC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34956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8300A3-5CC7-41CC-BE07-05FEF4666C81}" type="datetimeFigureOut">
              <a:rPr lang="ru-RU" smtClean="0"/>
              <a:t>07.02.2023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8E015A-900C-4902-9F2E-CD117C82EC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35944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8300A3-5CC7-41CC-BE07-05FEF4666C81}" type="datetimeFigureOut">
              <a:rPr lang="ru-RU" smtClean="0"/>
              <a:t>07.02.2023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8E015A-900C-4902-9F2E-CD117C82EC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48709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8300A3-5CC7-41CC-BE07-05FEF4666C81}" type="datetimeFigureOut">
              <a:rPr lang="ru-RU" smtClean="0"/>
              <a:t>07.02.2023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8E015A-900C-4902-9F2E-CD117C82EC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30612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8300A3-5CC7-41CC-BE07-05FEF4666C81}" type="datetimeFigureOut">
              <a:rPr lang="ru-RU" smtClean="0"/>
              <a:t>07.02.2023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8E015A-900C-4902-9F2E-CD117C82EC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96963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8E015A-900C-4902-9F2E-CD117C82ECEC}" type="slidenum">
              <a:rPr lang="ru-RU" smtClean="0"/>
              <a:t>‹#›</a:t>
            </a:fld>
            <a:endParaRPr lang="ru-R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8300A3-5CC7-41CC-BE07-05FEF4666C81}" type="datetimeFigureOut">
              <a:rPr lang="ru-RU" smtClean="0"/>
              <a:t>07.02.2023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83803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8300A3-5CC7-41CC-BE07-05FEF4666C81}" type="datetimeFigureOut">
              <a:rPr lang="ru-RU" smtClean="0"/>
              <a:t>07.02.2023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98E015A-900C-4902-9F2E-CD117C82EC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13437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6" r:id="rId1"/>
    <p:sldLayoutId id="2147483827" r:id="rId2"/>
    <p:sldLayoutId id="2147483828" r:id="rId3"/>
    <p:sldLayoutId id="2147483829" r:id="rId4"/>
    <p:sldLayoutId id="2147483830" r:id="rId5"/>
    <p:sldLayoutId id="2147483831" r:id="rId6"/>
    <p:sldLayoutId id="2147483832" r:id="rId7"/>
    <p:sldLayoutId id="2147483833" r:id="rId8"/>
    <p:sldLayoutId id="2147483834" r:id="rId9"/>
    <p:sldLayoutId id="2147483835" r:id="rId10"/>
    <p:sldLayoutId id="2147483836" r:id="rId11"/>
    <p:sldLayoutId id="2147483837" r:id="rId12"/>
    <p:sldLayoutId id="2147483838" r:id="rId13"/>
    <p:sldLayoutId id="2147483839" r:id="rId14"/>
    <p:sldLayoutId id="2147483840" r:id="rId15"/>
    <p:sldLayoutId id="2147483841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19993" y="1860116"/>
            <a:ext cx="9144000" cy="2919701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Возможности общественных объединений в сфере рекламы при отстаивании интересов бизнеса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350827" y="6158202"/>
            <a:ext cx="3681846" cy="523152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00359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 rot="1713109">
            <a:off x="9581964" y="2943352"/>
            <a:ext cx="1797627" cy="385693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8968602" y="0"/>
            <a:ext cx="3223398" cy="359525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7115556" y="3262745"/>
            <a:ext cx="3223398" cy="359525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0" y="3938155"/>
            <a:ext cx="748145" cy="29198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84109" y="308481"/>
            <a:ext cx="8596668" cy="1320800"/>
          </a:xfrm>
        </p:spPr>
        <p:txBody>
          <a:bodyPr/>
          <a:lstStyle/>
          <a:p>
            <a:pPr algn="ctr"/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0663" y="628401"/>
            <a:ext cx="10908524" cy="4847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24665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855518" y="-93518"/>
            <a:ext cx="10515600" cy="1325563"/>
          </a:xfrm>
        </p:spPr>
        <p:txBody>
          <a:bodyPr>
            <a:normAutofit fontScale="90000"/>
          </a:bodyPr>
          <a:lstStyle/>
          <a:p>
            <a:pPr lvl="0" algn="ctr"/>
            <a:r>
              <a:rPr lang="ru-RU" smtClean="0"/>
              <a:t/>
            </a:r>
            <a:br>
              <a:rPr lang="ru-RU" smtClean="0"/>
            </a:br>
            <a:r>
              <a:rPr lang="ru-RU" smtClean="0"/>
              <a:t>Итоги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9145" y="1232045"/>
            <a:ext cx="8596668" cy="3880773"/>
          </a:xfrm>
        </p:spPr>
        <p:txBody>
          <a:bodyPr>
            <a:noAutofit/>
          </a:bodyPr>
          <a:lstStyle/>
          <a:p>
            <a:pPr>
              <a:buFont typeface="Wingdings 3" charset="2"/>
              <a:buAutoNum type="arabicPeriod"/>
            </a:pPr>
            <a:r>
              <a:rPr lang="ru-RU" sz="2800" dirty="0" smtClean="0"/>
              <a:t>Через </a:t>
            </a:r>
            <a:r>
              <a:rPr lang="ru-RU" sz="2800" dirty="0"/>
              <a:t>общественные объединения предприниматели имеют возможность достучаться до </a:t>
            </a:r>
            <a:r>
              <a:rPr lang="ru-RU" sz="2800" dirty="0" smtClean="0"/>
              <a:t>всех этажей </a:t>
            </a:r>
            <a:r>
              <a:rPr lang="ru-RU" sz="2800" dirty="0"/>
              <a:t>власти (муниципальной, региональной и федеральной</a:t>
            </a:r>
            <a:r>
              <a:rPr lang="ru-RU" sz="2800" dirty="0" smtClean="0"/>
              <a:t>).</a:t>
            </a:r>
            <a:r>
              <a:rPr lang="ru-RU" sz="2800" dirty="0"/>
              <a:t> Общественные объединения имеют возможность отстаивать интересы </a:t>
            </a:r>
            <a:r>
              <a:rPr lang="ru-RU" sz="2800" dirty="0" smtClean="0"/>
              <a:t>предпринимателей.</a:t>
            </a:r>
          </a:p>
          <a:p>
            <a:pPr>
              <a:buAutoNum type="arabicPeriod"/>
            </a:pPr>
            <a:r>
              <a:rPr lang="ru-RU" sz="2800" u="sng" dirty="0"/>
              <a:t>Д</a:t>
            </a:r>
            <a:r>
              <a:rPr lang="ru-RU" sz="2800" u="sng" dirty="0" smtClean="0"/>
              <a:t>ля </a:t>
            </a:r>
            <a:r>
              <a:rPr lang="ru-RU" sz="2800" u="sng" dirty="0"/>
              <a:t>этого необходима активная позиция предпринимательского сообщества, сила которого только в объединении</a:t>
            </a:r>
            <a:r>
              <a:rPr lang="ru-RU" sz="2800" u="sng" dirty="0" smtClean="0"/>
              <a:t>.</a:t>
            </a:r>
            <a:endParaRPr lang="ru-RU" sz="2800" u="sng" dirty="0"/>
          </a:p>
        </p:txBody>
      </p:sp>
    </p:spTree>
    <p:extLst>
      <p:ext uri="{BB962C8B-B14F-4D97-AF65-F5344CB8AC3E}">
        <p14:creationId xmlns:p14="http://schemas.microsoft.com/office/powerpoint/2010/main" val="1031910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6421" y="140086"/>
            <a:ext cx="9361771" cy="533776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/>
              <a:t>Рекламный форум - Пленарное заседание</a:t>
            </a:r>
            <a:br>
              <a:rPr lang="ru-RU" dirty="0"/>
            </a:b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107" y="829733"/>
            <a:ext cx="9042401" cy="6028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1263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6421" y="140086"/>
            <a:ext cx="9361771" cy="533776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Сессия «Этические ограничения в рекламе»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722" y="747889"/>
            <a:ext cx="9165167" cy="6110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7957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6421" y="140086"/>
            <a:ext cx="9361771" cy="533776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Дискуссионная панель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738" y="673862"/>
            <a:ext cx="9585136" cy="6184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293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6421" y="140086"/>
            <a:ext cx="9361771" cy="533776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Сессия «Наружная реклама»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606" y="2560320"/>
            <a:ext cx="6446520" cy="429768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4094" y="939340"/>
            <a:ext cx="6008332" cy="4005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9299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6421" y="140086"/>
            <a:ext cx="9361771" cy="533776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Сессия «Сила бренда»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085" y="714771"/>
            <a:ext cx="9276441" cy="6143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3617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6421" y="140086"/>
            <a:ext cx="9361771" cy="533776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Сессия «Социальная реклама»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512" y="792942"/>
            <a:ext cx="9097587" cy="6065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0154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0058" y="1088145"/>
            <a:ext cx="5491942" cy="523784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6421" y="140086"/>
            <a:ext cx="9361771" cy="533776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Торжественный банкет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63705"/>
            <a:ext cx="7140633" cy="4762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175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870759" y="1724967"/>
            <a:ext cx="9062950" cy="3096414"/>
          </a:xfrm>
        </p:spPr>
        <p:txBody>
          <a:bodyPr/>
          <a:lstStyle/>
          <a:p>
            <a:pPr algn="ctr"/>
            <a:r>
              <a:rPr lang="ru-RU" dirty="0" smtClean="0"/>
              <a:t>Приглашаем </a:t>
            </a:r>
            <a:br>
              <a:rPr lang="ru-RU" dirty="0" smtClean="0"/>
            </a:br>
            <a:r>
              <a:rPr lang="ru-RU" dirty="0" smtClean="0"/>
              <a:t>в Нижний Новгород </a:t>
            </a:r>
            <a:br>
              <a:rPr lang="ru-RU" dirty="0" smtClean="0"/>
            </a:br>
            <a:r>
              <a:rPr lang="ru-RU" dirty="0" smtClean="0"/>
              <a:t>на Рекламный форум </a:t>
            </a:r>
            <a:br>
              <a:rPr lang="ru-RU" dirty="0" smtClean="0"/>
            </a:br>
            <a:r>
              <a:rPr lang="ru-RU" dirty="0" smtClean="0"/>
              <a:t>20-21 сентября 2023 года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611199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574963" y="-20782"/>
            <a:ext cx="10515600" cy="1325563"/>
          </a:xfrm>
        </p:spPr>
        <p:txBody>
          <a:bodyPr>
            <a:normAutofit fontScale="90000"/>
          </a:bodyPr>
          <a:lstStyle/>
          <a:p>
            <a:pPr lvl="0" algn="ctr"/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Правила Нижнего Новгорода п.3.2.18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99209" y="1472334"/>
            <a:ext cx="8700655" cy="4866120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Рекламные конструкции с рекламной информацией о продукции и услугах предприятий потребительского рынка – рекламные конструкции, присоединяемые к зданиям, в соответствии с индивидуально разработанным комплексным дизайн-проектом рекламного оформления здания в пределах части фасада здания, </a:t>
            </a:r>
            <a:r>
              <a:rPr lang="ru-RU" u="sng" dirty="0" smtClean="0"/>
              <a:t>занимаемого помещением предприятия потребительского рынка и услуг, чья рекламная информация размещается на конструкции.</a:t>
            </a:r>
            <a:endParaRPr lang="ru-RU" u="sng" dirty="0"/>
          </a:p>
          <a:p>
            <a:pPr marL="0" indent="0">
              <a:buNone/>
            </a:pPr>
            <a:r>
              <a:rPr lang="ru-RU" u="sng" dirty="0" smtClean="0"/>
              <a:t>Никаких уточнений или запретов о рекламе третьих лиц не описано. </a:t>
            </a:r>
          </a:p>
        </p:txBody>
      </p:sp>
    </p:spTree>
    <p:extLst>
      <p:ext uri="{BB962C8B-B14F-4D97-AF65-F5344CB8AC3E}">
        <p14:creationId xmlns:p14="http://schemas.microsoft.com/office/powerpoint/2010/main" val="3893907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1070264" y="2290233"/>
            <a:ext cx="8203739" cy="1646302"/>
          </a:xfrm>
        </p:spPr>
        <p:txBody>
          <a:bodyPr/>
          <a:lstStyle/>
          <a:p>
            <a:r>
              <a:rPr lang="ru-RU" sz="6000" dirty="0" smtClean="0"/>
              <a:t>Спасибо за внимание!</a:t>
            </a:r>
            <a:endParaRPr lang="ru-RU" sz="6000" dirty="0"/>
          </a:p>
        </p:txBody>
      </p:sp>
    </p:spTree>
    <p:extLst>
      <p:ext uri="{BB962C8B-B14F-4D97-AF65-F5344CB8AC3E}">
        <p14:creationId xmlns:p14="http://schemas.microsoft.com/office/powerpoint/2010/main" val="23717904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762000" y="290946"/>
            <a:ext cx="10515600" cy="1325563"/>
          </a:xfrm>
        </p:spPr>
        <p:txBody>
          <a:bodyPr/>
          <a:lstStyle/>
          <a:p>
            <a:pPr lvl="0" algn="ctr"/>
            <a:r>
              <a:rPr lang="ru-RU" dirty="0" smtClean="0"/>
              <a:t>Предупреждение УФАС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1391" y="1194955"/>
            <a:ext cx="9147464" cy="566304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smtClean="0"/>
              <a:t>Нижегородское УФАС России рассмотрело обращение </a:t>
            </a:r>
            <a:r>
              <a:rPr lang="ru-RU" b="1" dirty="0" smtClean="0"/>
              <a:t>физического </a:t>
            </a:r>
            <a:r>
              <a:rPr lang="ru-RU" dirty="0" smtClean="0"/>
              <a:t>лица о возможном наличии признаков нарушения антимонопольного законодательства в действиях Городской думы Нижнего Новгорода </a:t>
            </a:r>
          </a:p>
          <a:p>
            <a:pPr marL="0" indent="0">
              <a:buNone/>
            </a:pPr>
            <a:r>
              <a:rPr lang="ru-RU" dirty="0" smtClean="0"/>
              <a:t>Жалоба гласила, что владельцы рекламных конструкций эксплуатируют их с нарушением правил, а именно, размещают рекламу предприятий, не находящихся в здании, на фасаде которого размещена такая рекламная конструкция. </a:t>
            </a:r>
          </a:p>
          <a:p>
            <a:pPr marL="0" indent="0">
              <a:buNone/>
            </a:pPr>
            <a:r>
              <a:rPr lang="ru-RU" dirty="0" smtClean="0"/>
              <a:t>УФАС установил, что:</a:t>
            </a:r>
          </a:p>
          <a:p>
            <a:r>
              <a:rPr lang="ru-RU" dirty="0" smtClean="0"/>
              <a:t>В Законе о рекламе нет ограничений на размещение рекламных конструкций на фасадах зданий в зависимости от места осуществления деятельности хозяйствующего  субъекта, являющегося владельцем такой конструкции либо рекламодателем такой рекламы. </a:t>
            </a:r>
          </a:p>
          <a:p>
            <a:r>
              <a:rPr lang="ru-RU" dirty="0" smtClean="0"/>
              <a:t>В действиях (бездействиях) городской Думы содержатся признаки нарушения п. 1 ч. 1 ст. 15 Закона о защите конкуренции </a:t>
            </a:r>
          </a:p>
          <a:p>
            <a:pPr marL="0" indent="0">
              <a:buNone/>
            </a:pPr>
            <a:r>
              <a:rPr lang="ru-RU" dirty="0" smtClean="0"/>
              <a:t>Нижегородское УФАС России предупреждает о необходимости прекращения действий (бездействий), нарушающих антимонопольное законодательство, а именно: до </a:t>
            </a:r>
            <a:r>
              <a:rPr lang="ru-RU" b="1" dirty="0" smtClean="0"/>
              <a:t>04.12.2020</a:t>
            </a:r>
            <a:r>
              <a:rPr lang="ru-RU" dirty="0" smtClean="0"/>
              <a:t> исключить п. 3.2.18 </a:t>
            </a:r>
          </a:p>
        </p:txBody>
      </p:sp>
    </p:spTree>
    <p:extLst>
      <p:ext uri="{BB962C8B-B14F-4D97-AF65-F5344CB8AC3E}">
        <p14:creationId xmlns:p14="http://schemas.microsoft.com/office/powerpoint/2010/main" val="3434988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574964" y="-20782"/>
            <a:ext cx="10515600" cy="1325563"/>
          </a:xfrm>
        </p:spPr>
        <p:txBody>
          <a:bodyPr>
            <a:normAutofit fontScale="90000"/>
          </a:bodyPr>
          <a:lstStyle/>
          <a:p>
            <a:pPr lvl="0" algn="ctr"/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Ответ Федеральной антимонопольной службы 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4502" y="1807299"/>
            <a:ext cx="8596668" cy="3880773"/>
          </a:xfrm>
        </p:spPr>
        <p:txBody>
          <a:bodyPr>
            <a:normAutofit/>
          </a:bodyPr>
          <a:lstStyle/>
          <a:p>
            <a:r>
              <a:rPr lang="ru-RU" dirty="0" smtClean="0"/>
              <a:t>Формулировка пункта 3.2.18 может вызывать неоднозначное трактование с точки зрения допустимости размещения на таких рекламных конструкциях рекламы лиц, не осуществляющих деятельность в здании</a:t>
            </a:r>
          </a:p>
          <a:p>
            <a:r>
              <a:rPr lang="ru-RU" dirty="0" smtClean="0"/>
              <a:t>Разрешение указанной неопределенности не относится к компетенции ФАС России </a:t>
            </a:r>
          </a:p>
          <a:p>
            <a:r>
              <a:rPr lang="ru-RU" dirty="0" smtClean="0"/>
              <a:t>Федеральный закон «О рекламе» не предусматривает компетенцию органов местного самоуправления по определению содержания рекламы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59244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959427" y="155862"/>
            <a:ext cx="10515600" cy="353291"/>
          </a:xfrm>
        </p:spPr>
        <p:txBody>
          <a:bodyPr>
            <a:normAutofit fontScale="90000"/>
          </a:bodyPr>
          <a:lstStyle/>
          <a:p>
            <a:pPr lvl="0" algn="ctr"/>
            <a:r>
              <a:rPr lang="ru-RU" dirty="0" smtClean="0"/>
              <a:t>Предложение </a:t>
            </a:r>
            <a:r>
              <a:rPr lang="ru-RU" dirty="0"/>
              <a:t>г</a:t>
            </a:r>
            <a:r>
              <a:rPr lang="ru-RU" dirty="0" smtClean="0"/>
              <a:t>ородской Думы </a:t>
            </a:r>
            <a:br>
              <a:rPr lang="ru-RU" dirty="0" smtClean="0"/>
            </a:br>
            <a:r>
              <a:rPr lang="ru-RU" dirty="0" smtClean="0"/>
              <a:t>Нижнего Новгорода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6780" y="1786517"/>
            <a:ext cx="8596668" cy="3880773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На фасадах нежилых зданий, строений, сооружений допускаются к установке следующие форматы фасадных рекламных конструкций: на нежилых 3 зданиях, строениях, сооружениях площадью до 4000 </a:t>
            </a:r>
            <a:r>
              <a:rPr lang="ru-RU" dirty="0" err="1" smtClean="0"/>
              <a:t>кв.м</a:t>
            </a:r>
            <a:r>
              <a:rPr lang="ru-RU" dirty="0" smtClean="0"/>
              <a:t> включительно – малого формата и среднего формата фасадные рекламные конструкции; на нежилых зданиях, строениях, сооружениях площадью свыше 4000 </a:t>
            </a:r>
            <a:r>
              <a:rPr lang="ru-RU" dirty="0" err="1" smtClean="0"/>
              <a:t>кв.м</a:t>
            </a:r>
            <a:r>
              <a:rPr lang="ru-RU" dirty="0" smtClean="0"/>
              <a:t> – среднего формата фасадные рекламные конструкции, большого и крупного форматов.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49306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 rot="1713109">
            <a:off x="9581964" y="2943352"/>
            <a:ext cx="1797627" cy="385693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8968602" y="0"/>
            <a:ext cx="3223398" cy="359525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7115556" y="3262745"/>
            <a:ext cx="3223398" cy="359525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0" y="3938155"/>
            <a:ext cx="748145" cy="29198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84109" y="308481"/>
            <a:ext cx="8596668" cy="1320800"/>
          </a:xfrm>
        </p:spPr>
        <p:txBody>
          <a:bodyPr/>
          <a:lstStyle/>
          <a:p>
            <a:pPr algn="ctr"/>
            <a:endParaRPr lang="ru-RU" dirty="0"/>
          </a:p>
        </p:txBody>
      </p:sp>
      <p:pic>
        <p:nvPicPr>
          <p:cNvPr id="11" name="Объект 10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616"/>
          <a:stretch/>
        </p:blipFill>
        <p:spPr>
          <a:xfrm>
            <a:off x="748145" y="326055"/>
            <a:ext cx="9728250" cy="623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2408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 rot="1713109">
            <a:off x="9581964" y="2943352"/>
            <a:ext cx="1797627" cy="385693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8968602" y="0"/>
            <a:ext cx="3223398" cy="359525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7115556" y="3262745"/>
            <a:ext cx="3223398" cy="359525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0" y="3938155"/>
            <a:ext cx="748145" cy="29198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84109" y="308481"/>
            <a:ext cx="8596668" cy="1320800"/>
          </a:xfrm>
        </p:spPr>
        <p:txBody>
          <a:bodyPr/>
          <a:lstStyle/>
          <a:p>
            <a:pPr algn="ctr"/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" t="9470" r="888" b="15257"/>
          <a:stretch/>
        </p:blipFill>
        <p:spPr>
          <a:xfrm>
            <a:off x="246875" y="433424"/>
            <a:ext cx="10358961" cy="5946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43705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 rot="1713109">
            <a:off x="9581964" y="2943352"/>
            <a:ext cx="1797627" cy="385693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8968602" y="0"/>
            <a:ext cx="3223398" cy="359525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7115556" y="3262745"/>
            <a:ext cx="3223398" cy="359525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0" y="3938155"/>
            <a:ext cx="748145" cy="29198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84109" y="308481"/>
            <a:ext cx="8596668" cy="1320800"/>
          </a:xfrm>
        </p:spPr>
        <p:txBody>
          <a:bodyPr/>
          <a:lstStyle/>
          <a:p>
            <a:pPr algn="ctr"/>
            <a:endParaRPr lang="ru-RU" dirty="0"/>
          </a:p>
        </p:txBody>
      </p:sp>
      <p:pic>
        <p:nvPicPr>
          <p:cNvPr id="11" name="Объект 10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648" y="500609"/>
            <a:ext cx="10387836" cy="5842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99940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 rot="1713109">
            <a:off x="9581964" y="2943352"/>
            <a:ext cx="1797627" cy="385693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8968602" y="0"/>
            <a:ext cx="3223398" cy="359525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7115556" y="3262745"/>
            <a:ext cx="3223398" cy="359525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0" y="3938155"/>
            <a:ext cx="748145" cy="29198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84109" y="308481"/>
            <a:ext cx="8596668" cy="1320800"/>
          </a:xfrm>
        </p:spPr>
        <p:txBody>
          <a:bodyPr/>
          <a:lstStyle/>
          <a:p>
            <a:pPr algn="ctr"/>
            <a:endParaRPr lang="ru-RU" dirty="0"/>
          </a:p>
        </p:txBody>
      </p:sp>
      <p:pic>
        <p:nvPicPr>
          <p:cNvPr id="12" name="Объект 1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261" y="234297"/>
            <a:ext cx="8490496" cy="6368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995514"/>
      </p:ext>
    </p:extLst>
  </p:cSld>
  <p:clrMapOvr>
    <a:masterClrMapping/>
  </p:clrMapOvr>
</p:sld>
</file>

<file path=ppt/theme/theme1.xml><?xml version="1.0" encoding="utf-8"?>
<a:theme xmlns:a="http://schemas.openxmlformats.org/drawingml/2006/main" name="Грань">
  <a:themeElements>
    <a:clrScheme name="Теплый синий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Грань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рань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225</TotalTime>
  <Words>401</Words>
  <Application>Microsoft Office PowerPoint</Application>
  <PresentationFormat>Широкоэкранный</PresentationFormat>
  <Paragraphs>29</Paragraphs>
  <Slides>20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4" baseType="lpstr">
      <vt:lpstr>Arial</vt:lpstr>
      <vt:lpstr>Trebuchet MS</vt:lpstr>
      <vt:lpstr>Wingdings 3</vt:lpstr>
      <vt:lpstr>Грань</vt:lpstr>
      <vt:lpstr>Возможности общественных объединений в сфере рекламы при отстаивании интересов бизнеса</vt:lpstr>
      <vt:lpstr> Правила Нижнего Новгорода п.3.2.18 </vt:lpstr>
      <vt:lpstr>Предупреждение УФАС</vt:lpstr>
      <vt:lpstr> Ответ Федеральной антимонопольной службы  </vt:lpstr>
      <vt:lpstr>Предложение городской Думы  Нижнего Новгорода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Итоги </vt:lpstr>
      <vt:lpstr>Рекламный форум - Пленарное заседание </vt:lpstr>
      <vt:lpstr>Сессия «Этические ограничения в рекламе» </vt:lpstr>
      <vt:lpstr>Дискуссионная панель </vt:lpstr>
      <vt:lpstr>Сессия «Наружная реклама»</vt:lpstr>
      <vt:lpstr>Сессия «Сила бренда»</vt:lpstr>
      <vt:lpstr>Сессия «Социальная реклама»</vt:lpstr>
      <vt:lpstr>Торжественный банкет</vt:lpstr>
      <vt:lpstr>Приглашаем  в Нижний Новгород  на Рекламный форум  20-21 сентября 2023 года</vt:lpstr>
      <vt:lpstr>Спасибо за внимание!</vt:lpstr>
    </vt:vector>
  </TitlesOfParts>
  <Company>Hewlett-Packard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Коробова Дарья Олеговна</dc:creator>
  <cp:lastModifiedBy>Юсупова Юлия Сергеевна</cp:lastModifiedBy>
  <cp:revision>20</cp:revision>
  <dcterms:created xsi:type="dcterms:W3CDTF">2023-01-26T07:52:51Z</dcterms:created>
  <dcterms:modified xsi:type="dcterms:W3CDTF">2023-02-07T09:48:00Z</dcterms:modified>
</cp:coreProperties>
</file>